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ไอติม" charset="1" panose="00000500000000000000"/>
      <p:regular r:id="rId10"/>
    </p:embeddedFont>
    <p:embeddedFont>
      <p:font typeface="Maven Pro" charset="1" panose="00000500000000000000"/>
      <p:regular r:id="rId11"/>
    </p:embeddedFont>
    <p:embeddedFont>
      <p:font typeface="Maven Pro Bold" charset="1" panose="00000800000000000000"/>
      <p:regular r:id="rId12"/>
    </p:embeddedFont>
    <p:embeddedFont>
      <p:font typeface="Maven Pro Medium" charset="1" panose="00000600000000000000"/>
      <p:regular r:id="rId13"/>
    </p:embeddedFont>
    <p:embeddedFont>
      <p:font typeface="Maven Pro Heavy" charset="1" panose="00000A00000000000000"/>
      <p:regular r:id="rId14"/>
    </p:embeddedFont>
    <p:embeddedFont>
      <p:font typeface="Noto Serif Display" charset="1" panose="02020502080505020204"/>
      <p:regular r:id="rId15"/>
    </p:embeddedFont>
    <p:embeddedFont>
      <p:font typeface="Noto Serif Display Bold" charset="1" panose="02020802080505020204"/>
      <p:regular r:id="rId16"/>
    </p:embeddedFont>
    <p:embeddedFont>
      <p:font typeface="Noto Serif Display Italics" charset="1" panose="02020502080505090204"/>
      <p:regular r:id="rId17"/>
    </p:embeddedFont>
    <p:embeddedFont>
      <p:font typeface="Noto Serif Display Bold Italics" charset="1" panose="02020802080505090204"/>
      <p:regular r:id="rId18"/>
    </p:embeddedFont>
    <p:embeddedFont>
      <p:font typeface="Noto Serif Display Thin" charset="1" panose="02020202080505020204"/>
      <p:regular r:id="rId19"/>
    </p:embeddedFont>
    <p:embeddedFont>
      <p:font typeface="Noto Serif Display Thin Italics" charset="1" panose="02020202080505090204"/>
      <p:regular r:id="rId20"/>
    </p:embeddedFont>
    <p:embeddedFont>
      <p:font typeface="Noto Serif Display Extra-Light" charset="1" panose="02020302080505020204"/>
      <p:regular r:id="rId21"/>
    </p:embeddedFont>
    <p:embeddedFont>
      <p:font typeface="Noto Serif Display Extra-Light Italics" charset="1" panose="02020302080505090204"/>
      <p:regular r:id="rId22"/>
    </p:embeddedFont>
    <p:embeddedFont>
      <p:font typeface="Noto Serif Display Light" charset="1" panose="02020402080505020204"/>
      <p:regular r:id="rId23"/>
    </p:embeddedFont>
    <p:embeddedFont>
      <p:font typeface="Noto Serif Display Light Italics" charset="1" panose="02020402080505090204"/>
      <p:regular r:id="rId24"/>
    </p:embeddedFont>
    <p:embeddedFont>
      <p:font typeface="Noto Serif Display Medium" charset="1" panose="02020602080505020204"/>
      <p:regular r:id="rId25"/>
    </p:embeddedFont>
    <p:embeddedFont>
      <p:font typeface="Noto Serif Display Medium Italics" charset="1" panose="02020602080505090204"/>
      <p:regular r:id="rId26"/>
    </p:embeddedFont>
    <p:embeddedFont>
      <p:font typeface="Noto Serif Display Semi-Bold" charset="1" panose="02020702080505020204"/>
      <p:regular r:id="rId27"/>
    </p:embeddedFont>
    <p:embeddedFont>
      <p:font typeface="Noto Serif Display Semi-Bold Italics" charset="1" panose="02020702080505090204"/>
      <p:regular r:id="rId28"/>
    </p:embeddedFont>
    <p:embeddedFont>
      <p:font typeface="Noto Serif Display Ultra-Bold" charset="1" panose="02020902080505020204"/>
      <p:regular r:id="rId29"/>
    </p:embeddedFont>
    <p:embeddedFont>
      <p:font typeface="Noto Serif Display Ultra-Bold Italics" charset="1" panose="02020902080505090204"/>
      <p:regular r:id="rId30"/>
    </p:embeddedFont>
    <p:embeddedFont>
      <p:font typeface="Noto Serif Display Heavy" charset="1" panose="02020A02080505020204"/>
      <p:regular r:id="rId31"/>
    </p:embeddedFont>
    <p:embeddedFont>
      <p:font typeface="Noto Serif Display Heavy Italics" charset="1" panose="02020A02080505090204"/>
      <p:regular r:id="rId32"/>
    </p:embeddedFont>
    <p:embeddedFont>
      <p:font typeface="Cabin" charset="1" panose="00000500000000000000"/>
      <p:regular r:id="rId33"/>
    </p:embeddedFont>
    <p:embeddedFont>
      <p:font typeface="Cabin Bold" charset="1" panose="00000800000000000000"/>
      <p:regular r:id="rId34"/>
    </p:embeddedFont>
    <p:embeddedFont>
      <p:font typeface="Cabin Italics" charset="1" panose="00000500000000000000"/>
      <p:regular r:id="rId35"/>
    </p:embeddedFont>
    <p:embeddedFont>
      <p:font typeface="Cabin Bold Italics" charset="1" panose="00000800000000000000"/>
      <p:regular r:id="rId36"/>
    </p:embeddedFont>
    <p:embeddedFont>
      <p:font typeface="Cabin Medium" charset="1" panose="00000600000000000000"/>
      <p:regular r:id="rId37"/>
    </p:embeddedFont>
    <p:embeddedFont>
      <p:font typeface="Cabin Medium Italics" charset="1" panose="00000600000000000000"/>
      <p:regular r:id="rId38"/>
    </p:embeddedFont>
    <p:embeddedFont>
      <p:font typeface="Cabin Semi-Bold" charset="1" panose="00000700000000000000"/>
      <p:regular r:id="rId39"/>
    </p:embeddedFont>
    <p:embeddedFont>
      <p:font typeface="Cabin Semi-Bold Italics" charset="1" panose="00000700000000000000"/>
      <p:regular r:id="rId40"/>
    </p:embeddedFont>
    <p:embeddedFont>
      <p:font typeface="Muli" charset="1" panose="00000500000000000000"/>
      <p:regular r:id="rId41"/>
    </p:embeddedFont>
    <p:embeddedFont>
      <p:font typeface="Muli Bold" charset="1" panose="00000800000000000000"/>
      <p:regular r:id="rId42"/>
    </p:embeddedFont>
    <p:embeddedFont>
      <p:font typeface="Muli Italics" charset="1" panose="00000500000000000000"/>
      <p:regular r:id="rId43"/>
    </p:embeddedFont>
    <p:embeddedFont>
      <p:font typeface="Muli Bold Italics" charset="1" panose="00000800000000000000"/>
      <p:regular r:id="rId44"/>
    </p:embeddedFont>
    <p:embeddedFont>
      <p:font typeface="Muli Extra-Light" charset="1" panose="00000300000000000000"/>
      <p:regular r:id="rId45"/>
    </p:embeddedFont>
    <p:embeddedFont>
      <p:font typeface="Muli Extra-Light Italics" charset="1" panose="00000300000000000000"/>
      <p:regular r:id="rId46"/>
    </p:embeddedFont>
    <p:embeddedFont>
      <p:font typeface="Muli Light" charset="1" panose="00000400000000000000"/>
      <p:regular r:id="rId47"/>
    </p:embeddedFont>
    <p:embeddedFont>
      <p:font typeface="Muli Light Italics" charset="1" panose="00000400000000000000"/>
      <p:regular r:id="rId48"/>
    </p:embeddedFont>
    <p:embeddedFont>
      <p:font typeface="Muli Semi-Bold" charset="1" panose="00000700000000000000"/>
      <p:regular r:id="rId49"/>
    </p:embeddedFont>
    <p:embeddedFont>
      <p:font typeface="Muli Semi-Bold Italics" charset="1" panose="00000700000000000000"/>
      <p:regular r:id="rId50"/>
    </p:embeddedFont>
    <p:embeddedFont>
      <p:font typeface="Muli Ultra-Bold" charset="1" panose="00000900000000000000"/>
      <p:regular r:id="rId51"/>
    </p:embeddedFont>
    <p:embeddedFont>
      <p:font typeface="Muli Ultra-Bold Italics" charset="1" panose="00000900000000000000"/>
      <p:regular r:id="rId52"/>
    </p:embeddedFont>
    <p:embeddedFont>
      <p:font typeface="Muli Heavy" charset="1" panose="00000A00000000000000"/>
      <p:regular r:id="rId53"/>
    </p:embeddedFont>
    <p:embeddedFont>
      <p:font typeface="Muli Heavy Italics" charset="1" panose="00000A00000000000000"/>
      <p:regular r:id="rId54"/>
    </p:embeddedFont>
    <p:embeddedFont>
      <p:font typeface="Paytone One" charset="1" panose="00000500000000000000"/>
      <p:regular r:id="rId55"/>
    </p:embeddedFont>
    <p:embeddedFont>
      <p:font typeface="Bungee" charset="1" panose="000000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slides/slide1.xml" Type="http://schemas.openxmlformats.org/officeDocument/2006/relationships/slide"/><Relationship Id="rId58" Target="slides/slide2.xml" Type="http://schemas.openxmlformats.org/officeDocument/2006/relationships/slide"/><Relationship Id="rId59" Target="slides/slide3.xml" Type="http://schemas.openxmlformats.org/officeDocument/2006/relationships/slide"/><Relationship Id="rId6" Target="fonts/font6.fntdata" Type="http://schemas.openxmlformats.org/officeDocument/2006/relationships/font"/><Relationship Id="rId60" Target="slides/slide4.xml" Type="http://schemas.openxmlformats.org/officeDocument/2006/relationships/slide"/><Relationship Id="rId61" Target="slides/slide5.xml" Type="http://schemas.openxmlformats.org/officeDocument/2006/relationships/slide"/><Relationship Id="rId62" Target="slides/slide6.xml" Type="http://schemas.openxmlformats.org/officeDocument/2006/relationships/slide"/><Relationship Id="rId63" Target="slides/slide7.xml" Type="http://schemas.openxmlformats.org/officeDocument/2006/relationships/slide"/><Relationship Id="rId64" Target="slides/slide8.xml" Type="http://schemas.openxmlformats.org/officeDocument/2006/relationships/slide"/><Relationship Id="rId65" Target="slides/slide9.xml" Type="http://schemas.openxmlformats.org/officeDocument/2006/relationships/slide"/><Relationship Id="rId66" Target="slides/slide10.xml" Type="http://schemas.openxmlformats.org/officeDocument/2006/relationships/slide"/><Relationship Id="rId67" Target="slides/slide11.xml" Type="http://schemas.openxmlformats.org/officeDocument/2006/relationships/slide"/><Relationship Id="rId68" Target="slides/slide12.xml" Type="http://schemas.openxmlformats.org/officeDocument/2006/relationships/slide"/><Relationship Id="rId69" Target="slides/slide13.xml" Type="http://schemas.openxmlformats.org/officeDocument/2006/relationships/slide"/><Relationship Id="rId7" Target="fonts/font7.fntdata" Type="http://schemas.openxmlformats.org/officeDocument/2006/relationships/font"/><Relationship Id="rId70" Target="slides/slide14.xml" Type="http://schemas.openxmlformats.org/officeDocument/2006/relationships/slide"/><Relationship Id="rId71" Target="slides/slide15.xml" Type="http://schemas.openxmlformats.org/officeDocument/2006/relationships/slide"/><Relationship Id="rId72" Target="slides/slide16.xml" Type="http://schemas.openxmlformats.org/officeDocument/2006/relationships/slide"/><Relationship Id="rId73" Target="slides/slide17.xml" Type="http://schemas.openxmlformats.org/officeDocument/2006/relationships/slide"/><Relationship Id="rId74" Target="slides/slide18.xml" Type="http://schemas.openxmlformats.org/officeDocument/2006/relationships/slide"/><Relationship Id="rId75" Target="slides/slide19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8238505" cy="5675911"/>
            <a:chOff x="0" y="0"/>
            <a:chExt cx="3077551" cy="2120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7551" cy="2120276"/>
            </a:xfrm>
            <a:custGeom>
              <a:avLst/>
              <a:gdLst/>
              <a:ahLst/>
              <a:cxnLst/>
              <a:rect r="r" b="b" t="t" l="l"/>
              <a:pathLst>
                <a:path h="2120276" w="3077551">
                  <a:moveTo>
                    <a:pt x="0" y="0"/>
                  </a:moveTo>
                  <a:lnTo>
                    <a:pt x="3077551" y="0"/>
                  </a:lnTo>
                  <a:lnTo>
                    <a:pt x="3077551" y="2120276"/>
                  </a:lnTo>
                  <a:lnTo>
                    <a:pt x="0" y="212027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37079" y="2553767"/>
            <a:ext cx="7946241" cy="3695894"/>
            <a:chOff x="0" y="0"/>
            <a:chExt cx="10594989" cy="492785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059498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89">
                  <a:solidFill>
                    <a:srgbClr val="003EA8"/>
                  </a:solidFill>
                  <a:latin typeface="Muli Bold"/>
                </a:rPr>
                <a:t>Project Presentation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17909"/>
              <a:ext cx="10594989" cy="3409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3EA8"/>
                  </a:solidFill>
                  <a:latin typeface="Bungee"/>
                </a:rPr>
                <a:t>Member</a:t>
              </a:r>
            </a:p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3EA8"/>
                  </a:solidFill>
                  <a:latin typeface="Maven Pro"/>
                </a:rPr>
                <a:t>     1. Dang Hoang Nam</a:t>
              </a:r>
            </a:p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3EA8"/>
                  </a:solidFill>
                  <a:latin typeface="Maven Pro"/>
                </a:rPr>
                <a:t>     2. </a:t>
              </a:r>
              <a:r>
                <a:rPr lang="en-US" sz="2799">
                  <a:solidFill>
                    <a:srgbClr val="003EA8"/>
                  </a:solidFill>
                  <a:latin typeface="Maven Pro"/>
                </a:rPr>
                <a:t>Vu Hai Hoa</a:t>
              </a:r>
            </a:p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3EA8"/>
                  </a:solidFill>
                  <a:latin typeface="Maven Pro"/>
                </a:rPr>
                <a:t>     3. Nguyen Tuan Minh</a:t>
              </a:r>
            </a:p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3EA8"/>
                  </a:solidFill>
                  <a:latin typeface="Maven Pro"/>
                </a:rPr>
                <a:t>     4. Ninh The Manh</a:t>
              </a:r>
            </a:p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3EA8"/>
                  </a:solidFill>
                  <a:latin typeface="Maven Pro"/>
                </a:rPr>
                <a:t>     5. Hoang Ha Son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89190" y="2084358"/>
            <a:ext cx="10709620" cy="5616055"/>
            <a:chOff x="0" y="0"/>
            <a:chExt cx="3906899" cy="2048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6898" cy="2048752"/>
            </a:xfrm>
            <a:custGeom>
              <a:avLst/>
              <a:gdLst/>
              <a:ahLst/>
              <a:cxnLst/>
              <a:rect r="r" b="b" t="t" l="l"/>
              <a:pathLst>
                <a:path h="2048752" w="3906898">
                  <a:moveTo>
                    <a:pt x="0" y="0"/>
                  </a:moveTo>
                  <a:lnTo>
                    <a:pt x="3906898" y="0"/>
                  </a:lnTo>
                  <a:lnTo>
                    <a:pt x="3906898" y="2048752"/>
                  </a:lnTo>
                  <a:lnTo>
                    <a:pt x="0" y="20487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8145" y="3435470"/>
            <a:ext cx="21717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3EA8"/>
                </a:solidFill>
                <a:latin typeface="Muli Bold"/>
              </a:rPr>
              <a:t>Part 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8523" y="4676775"/>
            <a:ext cx="525095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-89">
                <a:solidFill>
                  <a:srgbClr val="003EA8"/>
                </a:solidFill>
                <a:latin typeface="Muli Bold"/>
              </a:rPr>
              <a:t>System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27097"/>
            <a:ext cx="8494635" cy="3716403"/>
          </a:xfrm>
          <a:custGeom>
            <a:avLst/>
            <a:gdLst/>
            <a:ahLst/>
            <a:cxnLst/>
            <a:rect r="r" b="b" t="t" l="l"/>
            <a:pathLst>
              <a:path h="3716403" w="8494635">
                <a:moveTo>
                  <a:pt x="0" y="0"/>
                </a:moveTo>
                <a:lnTo>
                  <a:pt x="8494635" y="0"/>
                </a:lnTo>
                <a:lnTo>
                  <a:pt x="8494635" y="3716403"/>
                </a:lnTo>
                <a:lnTo>
                  <a:pt x="0" y="3716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942965"/>
            <a:ext cx="8494635" cy="3686065"/>
          </a:xfrm>
          <a:custGeom>
            <a:avLst/>
            <a:gdLst/>
            <a:ahLst/>
            <a:cxnLst/>
            <a:rect r="r" b="b" t="t" l="l"/>
            <a:pathLst>
              <a:path h="3686065" w="8494635">
                <a:moveTo>
                  <a:pt x="0" y="0"/>
                </a:moveTo>
                <a:lnTo>
                  <a:pt x="8494635" y="0"/>
                </a:lnTo>
                <a:lnTo>
                  <a:pt x="8494635" y="3686065"/>
                </a:lnTo>
                <a:lnTo>
                  <a:pt x="0" y="3686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2862"/>
            <a:ext cx="1095866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3EA8"/>
                </a:solidFill>
                <a:latin typeface="Muli Bold"/>
              </a:rPr>
              <a:t>Process Diagram</a:t>
            </a:r>
          </a:p>
          <a:p>
            <a:pPr>
              <a:lnSpc>
                <a:spcPts val="10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5167"/>
            <a:ext cx="1167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Login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19700"/>
            <a:ext cx="30194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Choose subject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069" y="5904662"/>
            <a:ext cx="10500780" cy="4145045"/>
          </a:xfrm>
          <a:custGeom>
            <a:avLst/>
            <a:gdLst/>
            <a:ahLst/>
            <a:cxnLst/>
            <a:rect r="r" b="b" t="t" l="l"/>
            <a:pathLst>
              <a:path h="4145045" w="10500780">
                <a:moveTo>
                  <a:pt x="0" y="0"/>
                </a:moveTo>
                <a:lnTo>
                  <a:pt x="10500780" y="0"/>
                </a:lnTo>
                <a:lnTo>
                  <a:pt x="10500780" y="4145045"/>
                </a:lnTo>
                <a:lnTo>
                  <a:pt x="0" y="414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069" y="1807088"/>
            <a:ext cx="10485385" cy="2482406"/>
          </a:xfrm>
          <a:custGeom>
            <a:avLst/>
            <a:gdLst/>
            <a:ahLst/>
            <a:cxnLst/>
            <a:rect r="r" b="b" t="t" l="l"/>
            <a:pathLst>
              <a:path h="2482406" w="10485385">
                <a:moveTo>
                  <a:pt x="0" y="0"/>
                </a:moveTo>
                <a:lnTo>
                  <a:pt x="10485385" y="0"/>
                </a:lnTo>
                <a:lnTo>
                  <a:pt x="10485385" y="2482406"/>
                </a:lnTo>
                <a:lnTo>
                  <a:pt x="0" y="2482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2862"/>
            <a:ext cx="1095866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3EA8"/>
                </a:solidFill>
                <a:latin typeface="Muli Bold"/>
              </a:rPr>
              <a:t>Process Diagram</a:t>
            </a:r>
          </a:p>
          <a:p>
            <a:pPr>
              <a:lnSpc>
                <a:spcPts val="10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3832"/>
            <a:ext cx="26338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List question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4069" y="5219700"/>
            <a:ext cx="30686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Calculate point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8128" y="1845729"/>
            <a:ext cx="11923326" cy="7017485"/>
          </a:xfrm>
          <a:custGeom>
            <a:avLst/>
            <a:gdLst/>
            <a:ahLst/>
            <a:cxnLst/>
            <a:rect r="r" b="b" t="t" l="l"/>
            <a:pathLst>
              <a:path h="7017485" w="11923326">
                <a:moveTo>
                  <a:pt x="0" y="0"/>
                </a:moveTo>
                <a:lnTo>
                  <a:pt x="11923326" y="0"/>
                </a:lnTo>
                <a:lnTo>
                  <a:pt x="11923326" y="7017485"/>
                </a:lnTo>
                <a:lnTo>
                  <a:pt x="0" y="701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862"/>
            <a:ext cx="1095866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3EA8"/>
                </a:solidFill>
                <a:latin typeface="Muli Bold"/>
              </a:rPr>
              <a:t>Process Diagram</a:t>
            </a:r>
          </a:p>
          <a:p>
            <a:pPr>
              <a:lnSpc>
                <a:spcPts val="10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39286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Navigation button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5821" y="2294149"/>
            <a:ext cx="13716357" cy="5698702"/>
          </a:xfrm>
          <a:custGeom>
            <a:avLst/>
            <a:gdLst/>
            <a:ahLst/>
            <a:cxnLst/>
            <a:rect r="r" b="b" t="t" l="l"/>
            <a:pathLst>
              <a:path h="5698702" w="13716357">
                <a:moveTo>
                  <a:pt x="0" y="0"/>
                </a:moveTo>
                <a:lnTo>
                  <a:pt x="13716358" y="0"/>
                </a:lnTo>
                <a:lnTo>
                  <a:pt x="13716358" y="5698702"/>
                </a:lnTo>
                <a:lnTo>
                  <a:pt x="0" y="569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862"/>
            <a:ext cx="1095866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3EA8"/>
                </a:solidFill>
                <a:latin typeface="Muli Bold"/>
              </a:rPr>
              <a:t>Process Diagram</a:t>
            </a:r>
          </a:p>
          <a:p>
            <a:pPr>
              <a:lnSpc>
                <a:spcPts val="10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20738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Result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0575" y="1473591"/>
            <a:ext cx="13066850" cy="7339817"/>
          </a:xfrm>
          <a:custGeom>
            <a:avLst/>
            <a:gdLst/>
            <a:ahLst/>
            <a:cxnLst/>
            <a:rect r="r" b="b" t="t" l="l"/>
            <a:pathLst>
              <a:path h="7339817" w="13066850">
                <a:moveTo>
                  <a:pt x="0" y="0"/>
                </a:moveTo>
                <a:lnTo>
                  <a:pt x="13066850" y="0"/>
                </a:lnTo>
                <a:lnTo>
                  <a:pt x="13066850" y="7339818"/>
                </a:lnTo>
                <a:lnTo>
                  <a:pt x="0" y="733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11671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Login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4234" y="1492936"/>
            <a:ext cx="13059533" cy="7301129"/>
          </a:xfrm>
          <a:custGeom>
            <a:avLst/>
            <a:gdLst/>
            <a:ahLst/>
            <a:cxnLst/>
            <a:rect r="r" b="b" t="t" l="l"/>
            <a:pathLst>
              <a:path h="7301129" w="13059533">
                <a:moveTo>
                  <a:pt x="0" y="0"/>
                </a:moveTo>
                <a:lnTo>
                  <a:pt x="13059532" y="0"/>
                </a:lnTo>
                <a:lnTo>
                  <a:pt x="13059532" y="7301128"/>
                </a:lnTo>
                <a:lnTo>
                  <a:pt x="0" y="730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22020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Homepage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4885" y="1890915"/>
            <a:ext cx="11558229" cy="6505171"/>
          </a:xfrm>
          <a:custGeom>
            <a:avLst/>
            <a:gdLst/>
            <a:ahLst/>
            <a:cxnLst/>
            <a:rect r="r" b="b" t="t" l="l"/>
            <a:pathLst>
              <a:path h="6505171" w="11558229">
                <a:moveTo>
                  <a:pt x="0" y="0"/>
                </a:moveTo>
                <a:lnTo>
                  <a:pt x="11558230" y="0"/>
                </a:lnTo>
                <a:lnTo>
                  <a:pt x="11558230" y="6505170"/>
                </a:lnTo>
                <a:lnTo>
                  <a:pt x="0" y="650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11697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Exam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0874" y="1479940"/>
            <a:ext cx="13046251" cy="7327120"/>
          </a:xfrm>
          <a:custGeom>
            <a:avLst/>
            <a:gdLst/>
            <a:ahLst/>
            <a:cxnLst/>
            <a:rect r="r" b="b" t="t" l="l"/>
            <a:pathLst>
              <a:path h="7327120" w="13046251">
                <a:moveTo>
                  <a:pt x="0" y="0"/>
                </a:moveTo>
                <a:lnTo>
                  <a:pt x="13046252" y="0"/>
                </a:lnTo>
                <a:lnTo>
                  <a:pt x="13046252" y="7327120"/>
                </a:lnTo>
                <a:lnTo>
                  <a:pt x="0" y="7327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8310"/>
            <a:ext cx="12690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Noto Serif Display"/>
              </a:rPr>
              <a:t>Result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74591" y="3480302"/>
            <a:ext cx="7087021" cy="5777998"/>
            <a:chOff x="0" y="0"/>
            <a:chExt cx="2585364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5364" cy="2107829"/>
            </a:xfrm>
            <a:custGeom>
              <a:avLst/>
              <a:gdLst/>
              <a:ahLst/>
              <a:cxnLst/>
              <a:rect r="r" b="b" t="t" l="l"/>
              <a:pathLst>
                <a:path h="2107829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910139" y="3877164"/>
            <a:ext cx="4467721" cy="4984273"/>
          </a:xfrm>
          <a:custGeom>
            <a:avLst/>
            <a:gdLst/>
            <a:ahLst/>
            <a:cxnLst/>
            <a:rect r="r" b="b" t="t" l="l"/>
            <a:pathLst>
              <a:path h="4984273" w="4467721">
                <a:moveTo>
                  <a:pt x="0" y="0"/>
                </a:moveTo>
                <a:lnTo>
                  <a:pt x="4467722" y="0"/>
                </a:lnTo>
                <a:lnTo>
                  <a:pt x="4467722" y="4984274"/>
                </a:lnTo>
                <a:lnTo>
                  <a:pt x="0" y="4984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7952" y="1247365"/>
            <a:ext cx="1277209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Thanks for watching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94337" y="561981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62058" y="451035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1347453"/>
            <a:ext cx="15795020" cy="8308558"/>
            <a:chOff x="0" y="0"/>
            <a:chExt cx="5762066" cy="3030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3030984"/>
            </a:xfrm>
            <a:custGeom>
              <a:avLst/>
              <a:gdLst/>
              <a:ahLst/>
              <a:cxnLst/>
              <a:rect r="r" b="b" t="t" l="l"/>
              <a:pathLst>
                <a:path h="303098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3030984"/>
                  </a:lnTo>
                  <a:lnTo>
                    <a:pt x="0" y="30309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40519" y="3209037"/>
            <a:ext cx="1083971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Project Introduction</a:t>
            </a:r>
          </a:p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76233" y="4676775"/>
            <a:ext cx="413161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-89">
                <a:solidFill>
                  <a:srgbClr val="003EA8"/>
                </a:solidFill>
                <a:latin typeface="Muli Bold"/>
              </a:rPr>
              <a:t>AptechQuiz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9721177" cy="3503822"/>
            <a:chOff x="0" y="0"/>
            <a:chExt cx="3546312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6312" cy="1278204"/>
            </a:xfrm>
            <a:custGeom>
              <a:avLst/>
              <a:gdLst/>
              <a:ahLst/>
              <a:cxnLst/>
              <a:rect r="r" b="b" t="t" l="l"/>
              <a:pathLst>
                <a:path h="1278204" w="3546312">
                  <a:moveTo>
                    <a:pt x="0" y="0"/>
                  </a:moveTo>
                  <a:lnTo>
                    <a:pt x="3546312" y="0"/>
                  </a:lnTo>
                  <a:lnTo>
                    <a:pt x="3546312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05495" y="4534121"/>
          <a:ext cx="9721177" cy="3517611"/>
        </p:xfrm>
        <a:graphic>
          <a:graphicData uri="http://schemas.openxmlformats.org/drawingml/2006/table">
            <a:tbl>
              <a:tblPr/>
              <a:tblGrid>
                <a:gridCol w="5843201"/>
              </a:tblGrid>
              <a:tr h="3517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ไอติม"/>
                        </a:rPr>
                        <a:t>In response to the growing demand for swift and convenient assessment methods in education, our team has developed a user-friendly software application. This application streamlines the assessment process by generating multiple-choice tests based on selected subjects. Notably, our software boasts an extensive question pool. Whether you’re a student, teacher our versatile software provides an efficient and effective solution for assessment needs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931699" y="2129684"/>
            <a:ext cx="1339556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3EA8"/>
                </a:solidFill>
                <a:latin typeface="Paytone One"/>
              </a:rPr>
              <a:t>General Introduction</a:t>
            </a:r>
          </a:p>
          <a:p>
            <a:pPr algn="ctr">
              <a:lnSpc>
                <a:spcPts val="479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1073193" y="1361820"/>
            <a:ext cx="6355975" cy="7683124"/>
            <a:chOff x="0" y="0"/>
            <a:chExt cx="8474633" cy="1024416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9"/>
            <a:srcRect l="0" t="9706" r="0" b="9706"/>
            <a:stretch>
              <a:fillRect/>
            </a:stretch>
          </p:blipFill>
          <p:spPr>
            <a:xfrm flipH="false" flipV="false">
              <a:off x="0" y="0"/>
              <a:ext cx="8474633" cy="10244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89190" y="2084358"/>
            <a:ext cx="10709620" cy="5616055"/>
            <a:chOff x="0" y="0"/>
            <a:chExt cx="3906899" cy="2048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6898" cy="2048752"/>
            </a:xfrm>
            <a:custGeom>
              <a:avLst/>
              <a:gdLst/>
              <a:ahLst/>
              <a:cxnLst/>
              <a:rect r="r" b="b" t="t" l="l"/>
              <a:pathLst>
                <a:path h="2048752" w="3906898">
                  <a:moveTo>
                    <a:pt x="0" y="0"/>
                  </a:moveTo>
                  <a:lnTo>
                    <a:pt x="3906898" y="0"/>
                  </a:lnTo>
                  <a:lnTo>
                    <a:pt x="3906898" y="2048752"/>
                  </a:lnTo>
                  <a:lnTo>
                    <a:pt x="0" y="20487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8145" y="3332427"/>
            <a:ext cx="21717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3EA8"/>
                </a:solidFill>
                <a:latin typeface="Muli Bold"/>
              </a:rPr>
              <a:t>Part 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85829" y="4676775"/>
            <a:ext cx="931634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-89">
                <a:solidFill>
                  <a:srgbClr val="003EA8"/>
                </a:solidFill>
                <a:latin typeface="Muli Bold"/>
              </a:rPr>
              <a:t>Reason for bulding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5768744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5495" y="3119001"/>
            <a:ext cx="8358265" cy="5768744"/>
            <a:chOff x="0" y="0"/>
            <a:chExt cx="3049118" cy="21044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104453"/>
            </a:xfrm>
            <a:custGeom>
              <a:avLst/>
              <a:gdLst/>
              <a:ahLst/>
              <a:cxnLst/>
              <a:rect r="r" b="b" t="t" l="l"/>
              <a:pathLst>
                <a:path h="2104453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31960" y="3545972"/>
            <a:ext cx="5778474" cy="4507210"/>
          </a:xfrm>
          <a:custGeom>
            <a:avLst/>
            <a:gdLst/>
            <a:ahLst/>
            <a:cxnLst/>
            <a:rect r="r" b="b" t="t" l="l"/>
            <a:pathLst>
              <a:path h="4507210" w="5778474">
                <a:moveTo>
                  <a:pt x="0" y="0"/>
                </a:moveTo>
                <a:lnTo>
                  <a:pt x="5778474" y="0"/>
                </a:lnTo>
                <a:lnTo>
                  <a:pt x="5778474" y="4507210"/>
                </a:lnTo>
                <a:lnTo>
                  <a:pt x="0" y="450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6137868" y="4585735"/>
            <a:ext cx="417336" cy="598331"/>
          </a:xfrm>
          <a:custGeom>
            <a:avLst/>
            <a:gdLst/>
            <a:ahLst/>
            <a:cxnLst/>
            <a:rect r="r" b="b" t="t" l="l"/>
            <a:pathLst>
              <a:path h="598331" w="417336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Reason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50570" y="3235000"/>
            <a:ext cx="6868115" cy="5591819"/>
            <a:chOff x="0" y="0"/>
            <a:chExt cx="9157487" cy="745575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999405"/>
              <a:ext cx="915748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AptechQuiz ensures uniformity in assessments.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026509"/>
              <a:ext cx="91574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Muli Bold"/>
                </a:rPr>
                <a:t>3. Consistency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695763"/>
              <a:ext cx="9157487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AptechQuiz app automatically grades responses, saving time for educators and learners.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722867"/>
              <a:ext cx="91574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Muli Bold"/>
                </a:rPr>
                <a:t>2. Automated Grading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44321"/>
              <a:ext cx="9157487" cy="2394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AptechQuiz is a powerful tool for creating assessments. They allow you to evaluate knowledge, comprehension, and critical thinking. By designing an AptechQuiz app, you empower educators, trainers, and learners to assess understanding efficiently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91574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latin typeface="Muli Bold"/>
                </a:rPr>
                <a:t>1. Effective Assessments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203414">
            <a:off x="11489227" y="4583034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89190" y="2084358"/>
            <a:ext cx="10709620" cy="5616055"/>
            <a:chOff x="0" y="0"/>
            <a:chExt cx="3906899" cy="2048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6898" cy="2048752"/>
            </a:xfrm>
            <a:custGeom>
              <a:avLst/>
              <a:gdLst/>
              <a:ahLst/>
              <a:cxnLst/>
              <a:rect r="r" b="b" t="t" l="l"/>
              <a:pathLst>
                <a:path h="2048752" w="3906898">
                  <a:moveTo>
                    <a:pt x="0" y="0"/>
                  </a:moveTo>
                  <a:lnTo>
                    <a:pt x="3906898" y="0"/>
                  </a:lnTo>
                  <a:lnTo>
                    <a:pt x="3906898" y="2048752"/>
                  </a:lnTo>
                  <a:lnTo>
                    <a:pt x="0" y="20487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8145" y="3435470"/>
            <a:ext cx="21717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3EA8"/>
                </a:solidFill>
                <a:latin typeface="Muli Bold"/>
              </a:rPr>
              <a:t>Part 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11069" y="4676775"/>
            <a:ext cx="546586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-89">
                <a:solidFill>
                  <a:srgbClr val="003EA8"/>
                </a:solidFill>
                <a:latin typeface="Muli Bold"/>
              </a:rPr>
              <a:t>Current System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5335" y="1178092"/>
            <a:ext cx="10958660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3EA8"/>
                </a:solidFill>
                <a:latin typeface="Muli Bold"/>
              </a:rPr>
              <a:t>User Sitemap</a:t>
            </a:r>
          </a:p>
          <a:p>
            <a:pPr>
              <a:lnSpc>
                <a:spcPts val="108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195335" y="1768931"/>
            <a:ext cx="11897331" cy="7094371"/>
          </a:xfrm>
          <a:custGeom>
            <a:avLst/>
            <a:gdLst/>
            <a:ahLst/>
            <a:cxnLst/>
            <a:rect r="r" b="b" t="t" l="l"/>
            <a:pathLst>
              <a:path h="7094371" w="11897331">
                <a:moveTo>
                  <a:pt x="0" y="0"/>
                </a:moveTo>
                <a:lnTo>
                  <a:pt x="11897330" y="0"/>
                </a:lnTo>
                <a:lnTo>
                  <a:pt x="11897330" y="7094371"/>
                </a:lnTo>
                <a:lnTo>
                  <a:pt x="0" y="709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85" r="-5433" b="-284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89190" y="2084358"/>
            <a:ext cx="10709620" cy="5616055"/>
            <a:chOff x="0" y="0"/>
            <a:chExt cx="3906899" cy="2048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6898" cy="2048752"/>
            </a:xfrm>
            <a:custGeom>
              <a:avLst/>
              <a:gdLst/>
              <a:ahLst/>
              <a:cxnLst/>
              <a:rect r="r" b="b" t="t" l="l"/>
              <a:pathLst>
                <a:path h="2048752" w="3906898">
                  <a:moveTo>
                    <a:pt x="0" y="0"/>
                  </a:moveTo>
                  <a:lnTo>
                    <a:pt x="3906898" y="0"/>
                  </a:lnTo>
                  <a:lnTo>
                    <a:pt x="3906898" y="2048752"/>
                  </a:lnTo>
                  <a:lnTo>
                    <a:pt x="0" y="20487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58145" y="3435470"/>
            <a:ext cx="2171711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3EA8"/>
                </a:solidFill>
                <a:latin typeface="Muli Bold"/>
              </a:rPr>
              <a:t>Part 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35203" y="4676775"/>
            <a:ext cx="86175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6000" spc="-89">
                <a:solidFill>
                  <a:srgbClr val="003EA8"/>
                </a:solidFill>
                <a:latin typeface="Muli Bold"/>
              </a:rPr>
              <a:t>Software used in project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4937" cy="1906519"/>
            <a:chOff x="0" y="0"/>
            <a:chExt cx="5999157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7134"/>
            <a:ext cx="5135310" cy="5757653"/>
            <a:chOff x="0" y="0"/>
            <a:chExt cx="1873375" cy="21004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93239" y="2917134"/>
            <a:ext cx="5461493" cy="5757653"/>
            <a:chOff x="0" y="0"/>
            <a:chExt cx="1992367" cy="21004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2367" cy="2100407"/>
            </a:xfrm>
            <a:custGeom>
              <a:avLst/>
              <a:gdLst/>
              <a:ahLst/>
              <a:cxnLst/>
              <a:rect r="r" b="b" t="t" l="l"/>
              <a:pathLst>
                <a:path h="2100407" w="199236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15122" y="2917134"/>
            <a:ext cx="5135310" cy="5757653"/>
            <a:chOff x="0" y="0"/>
            <a:chExt cx="1873375" cy="2100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62291" y="3333276"/>
            <a:ext cx="2621718" cy="26217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817104" y="3333276"/>
            <a:ext cx="2621718" cy="262170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7657" r="0" b="-765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471918" y="3333276"/>
            <a:ext cx="2621718" cy="262170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23192" y="-16682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91067" y="924664"/>
            <a:ext cx="1326583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Software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1113" y="6383609"/>
            <a:ext cx="440407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Muli Ultra-Bold"/>
              </a:rPr>
              <a:t>MongoDB server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25927" y="6383609"/>
            <a:ext cx="440407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Muli Ultra-Bold"/>
              </a:rPr>
              <a:t>Apache NetBeans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80740" y="6383609"/>
            <a:ext cx="440407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3EA8"/>
                </a:solidFill>
                <a:latin typeface="Muli Ultra-Bold"/>
              </a:rPr>
              <a:t>Studio 3t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DAF9blzMJJ8</dc:identifier>
  <dcterms:modified xsi:type="dcterms:W3CDTF">2011-08-01T06:04:30Z</dcterms:modified>
  <cp:revision>1</cp:revision>
  <dc:title>Xanh hải quân Trắng Đen Vẽ nguệch ngoạc Kế hoạch Kinh doanh Bản thuyết trình Kinh doanh</dc:title>
</cp:coreProperties>
</file>